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07200" cy="9939338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6228"/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9" d="100"/>
          <a:sy n="19" d="100"/>
        </p:scale>
        <p:origin x="25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3DBFC5-DD77-4B8D-9F20-48AC7C95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3" y="14620694"/>
            <a:ext cx="7375699" cy="2770871"/>
          </a:xfrm>
          <a:prstGeom prst="rect">
            <a:avLst/>
          </a:prstGeom>
          <a:noFill/>
        </p:spPr>
      </p:pic>
      <p:pic>
        <p:nvPicPr>
          <p:cNvPr id="149" name="그림 148">
            <a:extLst>
              <a:ext uri="{FF2B5EF4-FFF2-40B4-BE49-F238E27FC236}">
                <a16:creationId xmlns:a16="http://schemas.microsoft.com/office/drawing/2014/main" id="{3A64FFA8-7E34-4C8B-9C5A-8D6A341F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95" y="17973351"/>
            <a:ext cx="7200335" cy="23743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A2A1095-7F5D-4681-B1C2-292F5BA53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485" y="31655698"/>
            <a:ext cx="13538237" cy="53668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6ED0302-8F26-47D7-A3C6-6FD4A23BD6CB}"/>
              </a:ext>
            </a:extLst>
          </p:cNvPr>
          <p:cNvSpPr/>
          <p:nvPr/>
        </p:nvSpPr>
        <p:spPr>
          <a:xfrm>
            <a:off x="15408839" y="39517319"/>
            <a:ext cx="14423922" cy="895647"/>
          </a:xfrm>
          <a:prstGeom prst="rect">
            <a:avLst/>
          </a:prstGeom>
          <a:solidFill>
            <a:srgbClr val="3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530">
            <a:extLst>
              <a:ext uri="{FF2B5EF4-FFF2-40B4-BE49-F238E27FC236}">
                <a16:creationId xmlns:a16="http://schemas.microsoft.com/office/drawing/2014/main" id="{591F502B-D69F-49CF-9E76-299FA7D883D1}"/>
              </a:ext>
            </a:extLst>
          </p:cNvPr>
          <p:cNvSpPr txBox="1"/>
          <p:nvPr/>
        </p:nvSpPr>
        <p:spPr>
          <a:xfrm>
            <a:off x="1" y="3611304"/>
            <a:ext cx="3027521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8000" b="1" dirty="0">
                <a:latin typeface="+mj-ea"/>
                <a:ea typeface="+mj-ea"/>
              </a:rPr>
              <a:t>A Ternary Neural Network Computing-In-Memory Processor with 16T1C </a:t>
            </a:r>
            <a:r>
              <a:rPr lang="en-US" altLang="ko-KR" sz="8000" b="1" dirty="0" err="1">
                <a:latin typeface="+mj-ea"/>
                <a:ea typeface="+mj-ea"/>
              </a:rPr>
              <a:t>Bitcell</a:t>
            </a:r>
            <a:r>
              <a:rPr lang="en-US" altLang="ko-KR" sz="8000" b="1" dirty="0">
                <a:latin typeface="+mj-ea"/>
                <a:ea typeface="+mj-ea"/>
              </a:rPr>
              <a:t> Architecture</a:t>
            </a:r>
            <a:r>
              <a:rPr lang="ko-KR" altLang="en-US" sz="8000" b="1" dirty="0">
                <a:latin typeface="+mj-ea"/>
                <a:ea typeface="+mj-ea"/>
              </a:rPr>
              <a:t>  </a:t>
            </a:r>
            <a:r>
              <a:rPr lang="en-US" altLang="ko-KR" sz="8000" b="1" dirty="0">
                <a:latin typeface="+mj-ea"/>
                <a:ea typeface="+mj-ea"/>
              </a:rPr>
              <a:t> </a:t>
            </a:r>
            <a:endParaRPr lang="en-US" altLang="ko-KR" sz="48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ko-KR" sz="6600" dirty="0" err="1">
                <a:latin typeface="+mj-ea"/>
                <a:ea typeface="+mj-ea"/>
              </a:rPr>
              <a:t>Hoichang</a:t>
            </a:r>
            <a:r>
              <a:rPr lang="ko-KR" altLang="en-US" sz="6600" dirty="0">
                <a:latin typeface="+mj-ea"/>
                <a:ea typeface="+mj-ea"/>
              </a:rPr>
              <a:t> </a:t>
            </a:r>
            <a:r>
              <a:rPr lang="en-US" altLang="ko-KR" sz="6600" dirty="0" err="1">
                <a:latin typeface="+mj-ea"/>
                <a:ea typeface="+mj-ea"/>
              </a:rPr>
              <a:t>Jeong</a:t>
            </a:r>
            <a:r>
              <a:rPr lang="en-US" altLang="ko-KR" sz="6600" dirty="0">
                <a:latin typeface="+mj-ea"/>
                <a:ea typeface="+mj-ea"/>
              </a:rPr>
              <a:t>,</a:t>
            </a:r>
            <a:r>
              <a:rPr lang="ko-KR" altLang="en-US" sz="6600" dirty="0">
                <a:latin typeface="+mj-ea"/>
                <a:ea typeface="+mj-ea"/>
              </a:rPr>
              <a:t> </a:t>
            </a:r>
            <a:r>
              <a:rPr lang="en-US" altLang="ko-KR" sz="6600" dirty="0" err="1">
                <a:latin typeface="+mj-ea"/>
                <a:ea typeface="+mj-ea"/>
              </a:rPr>
              <a:t>Seungbin</a:t>
            </a:r>
            <a:r>
              <a:rPr lang="en-US" altLang="ko-KR" sz="6600" dirty="0">
                <a:latin typeface="+mj-ea"/>
                <a:ea typeface="+mj-ea"/>
              </a:rPr>
              <a:t> Kim, </a:t>
            </a:r>
            <a:r>
              <a:rPr lang="en-US" altLang="ko-KR" sz="6600" dirty="0" err="1">
                <a:latin typeface="+mj-ea"/>
                <a:ea typeface="+mj-ea"/>
              </a:rPr>
              <a:t>Keonhee</a:t>
            </a:r>
            <a:r>
              <a:rPr lang="en-US" altLang="ko-KR" sz="6600" dirty="0">
                <a:latin typeface="+mj-ea"/>
                <a:ea typeface="+mj-ea"/>
              </a:rPr>
              <a:t> Park, </a:t>
            </a:r>
            <a:r>
              <a:rPr lang="en-US" altLang="ko-KR" sz="6600" dirty="0" err="1">
                <a:latin typeface="+mj-ea"/>
                <a:ea typeface="+mj-ea"/>
              </a:rPr>
              <a:t>Jueun</a:t>
            </a:r>
            <a:r>
              <a:rPr lang="en-US" altLang="ko-KR" sz="6600" dirty="0">
                <a:latin typeface="+mj-ea"/>
                <a:ea typeface="+mj-ea"/>
              </a:rPr>
              <a:t> Jung, and </a:t>
            </a:r>
            <a:r>
              <a:rPr lang="en-US" altLang="ko-KR" sz="6600" dirty="0" err="1">
                <a:latin typeface="+mj-ea"/>
                <a:ea typeface="+mj-ea"/>
              </a:rPr>
              <a:t>Kyuho</a:t>
            </a:r>
            <a:r>
              <a:rPr lang="en-US" altLang="ko-KR" sz="6600" dirty="0">
                <a:latin typeface="+mj-ea"/>
                <a:ea typeface="+mj-ea"/>
              </a:rPr>
              <a:t> Lee</a:t>
            </a:r>
          </a:p>
          <a:p>
            <a:pPr algn="ctr">
              <a:defRPr/>
            </a:pPr>
            <a:r>
              <a:rPr lang="en-US" altLang="ko-KR" sz="6600" dirty="0">
                <a:latin typeface="+mj-ea"/>
                <a:ea typeface="+mj-ea"/>
              </a:rPr>
              <a:t>Ulsan National Institute of Science and Technology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C98AB4-1C6C-484F-875D-53C23E996086}"/>
              </a:ext>
            </a:extLst>
          </p:cNvPr>
          <p:cNvSpPr/>
          <p:nvPr/>
        </p:nvSpPr>
        <p:spPr>
          <a:xfrm>
            <a:off x="442452" y="8818139"/>
            <a:ext cx="14423922" cy="15464494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ECC79-1D4F-4D79-8D4D-6FE0F2037C72}"/>
              </a:ext>
            </a:extLst>
          </p:cNvPr>
          <p:cNvSpPr txBox="1"/>
          <p:nvPr/>
        </p:nvSpPr>
        <p:spPr>
          <a:xfrm>
            <a:off x="442452" y="8299080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KoPub돋움체 Bold"/>
                <a:ea typeface="+mj-ea"/>
              </a:rPr>
              <a:t>Motivations</a:t>
            </a:r>
            <a:endParaRPr lang="ko-KR" altLang="en-US" sz="6000" b="1" dirty="0">
              <a:solidFill>
                <a:schemeClr val="bg1"/>
              </a:solidFill>
              <a:latin typeface="KoPub돋움체 Bold"/>
              <a:ea typeface="+mj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2B41E010-CB60-4F03-8F9A-1264F6FCCF8A}"/>
              </a:ext>
            </a:extLst>
          </p:cNvPr>
          <p:cNvSpPr/>
          <p:nvPr/>
        </p:nvSpPr>
        <p:spPr>
          <a:xfrm>
            <a:off x="15408839" y="8818139"/>
            <a:ext cx="14423922" cy="31669036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0D3030-1A1D-41C7-8F4C-0610B1CD2CCE}"/>
              </a:ext>
            </a:extLst>
          </p:cNvPr>
          <p:cNvSpPr txBox="1"/>
          <p:nvPr/>
        </p:nvSpPr>
        <p:spPr>
          <a:xfrm>
            <a:off x="15418085" y="8299080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KoPub돋움체 Bold"/>
                <a:ea typeface="+mj-ea"/>
              </a:rPr>
              <a:t>Experimental Results</a:t>
            </a:r>
            <a:endParaRPr lang="ko-KR" altLang="en-US" sz="6000" b="1" dirty="0">
              <a:solidFill>
                <a:schemeClr val="bg1"/>
              </a:solidFill>
              <a:latin typeface="KoPub돋움체 Bold"/>
              <a:ea typeface="+mj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89C86D9-7173-4642-B662-413AB8C4818E}"/>
              </a:ext>
            </a:extLst>
          </p:cNvPr>
          <p:cNvSpPr/>
          <p:nvPr/>
        </p:nvSpPr>
        <p:spPr>
          <a:xfrm>
            <a:off x="442452" y="25817356"/>
            <a:ext cx="14423922" cy="14669820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FE06D7-B750-4708-A527-410CBD2C5B2B}"/>
              </a:ext>
            </a:extLst>
          </p:cNvPr>
          <p:cNvSpPr txBox="1"/>
          <p:nvPr/>
        </p:nvSpPr>
        <p:spPr>
          <a:xfrm>
            <a:off x="442452" y="24801692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KoPub돋움체 Bold"/>
                <a:ea typeface="+mj-ea"/>
              </a:rPr>
              <a:t>Key Features of Ternary-CIM</a:t>
            </a:r>
            <a:endParaRPr lang="ko-KR" altLang="en-US" sz="6000" b="1" dirty="0">
              <a:solidFill>
                <a:schemeClr val="bg1"/>
              </a:solidFill>
              <a:latin typeface="KoPub돋움체 Bold"/>
              <a:ea typeface="+mj-ea"/>
            </a:endParaRPr>
          </a:p>
        </p:txBody>
      </p:sp>
      <p:sp>
        <p:nvSpPr>
          <p:cNvPr id="16" name="TextBox 57">
            <a:extLst>
              <a:ext uri="{FF2B5EF4-FFF2-40B4-BE49-F238E27FC236}">
                <a16:creationId xmlns:a16="http://schemas.microsoft.com/office/drawing/2014/main" id="{FD1D6264-039A-463A-9967-709A1294604B}"/>
              </a:ext>
            </a:extLst>
          </p:cNvPr>
          <p:cNvSpPr txBox="1"/>
          <p:nvPr/>
        </p:nvSpPr>
        <p:spPr>
          <a:xfrm>
            <a:off x="2958320" y="9524174"/>
            <a:ext cx="9392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&lt;Necessity of Computing-In-Memory&gt;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8">
            <a:extLst>
              <a:ext uri="{FF2B5EF4-FFF2-40B4-BE49-F238E27FC236}">
                <a16:creationId xmlns:a16="http://schemas.microsoft.com/office/drawing/2014/main" id="{2401C745-E6F9-4F3A-B96B-C83D06C799D3}"/>
              </a:ext>
            </a:extLst>
          </p:cNvPr>
          <p:cNvSpPr txBox="1"/>
          <p:nvPr/>
        </p:nvSpPr>
        <p:spPr>
          <a:xfrm>
            <a:off x="7874630" y="10183178"/>
            <a:ext cx="69313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Energy consumption in memory access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Computation delay in memory bottlenecks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Processor-memory performance gap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CPU speed: 55% increase per year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DRAM speed: 7% increase per year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Computing-In-Memory (CIM), an "ALU-memory integrated architecture" for low energy 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7FB5FD2F-5CF9-424F-B340-C33665D9622B}"/>
              </a:ext>
            </a:extLst>
          </p:cNvPr>
          <p:cNvSpPr txBox="1"/>
          <p:nvPr/>
        </p:nvSpPr>
        <p:spPr>
          <a:xfrm>
            <a:off x="1736907" y="17345022"/>
            <a:ext cx="1197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 Disadvantages and Improvements of Charge-domain CIM 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167C30-9FEC-4C8F-B734-E64FBD2AA198}"/>
              </a:ext>
            </a:extLst>
          </p:cNvPr>
          <p:cNvSpPr txBox="1"/>
          <p:nvPr/>
        </p:nvSpPr>
        <p:spPr>
          <a:xfrm>
            <a:off x="7874630" y="18001526"/>
            <a:ext cx="6991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Charge-domain CIM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 extra area for capacitor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ADC power overhead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Ternary-CIM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additional area by using MOMCAP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ADC Less Design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C3681B-A558-41DC-BE32-496EDFF85685}"/>
              </a:ext>
            </a:extLst>
          </p:cNvPr>
          <p:cNvSpPr txBox="1"/>
          <p:nvPr/>
        </p:nvSpPr>
        <p:spPr>
          <a:xfrm>
            <a:off x="2366497" y="25973963"/>
            <a:ext cx="1057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&lt;16T1C Ternary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with Ternary Multiplication&gt;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287202-A977-4034-8538-B2EE549A0693}"/>
              </a:ext>
            </a:extLst>
          </p:cNvPr>
          <p:cNvSpPr txBox="1"/>
          <p:nvPr/>
        </p:nvSpPr>
        <p:spPr>
          <a:xfrm>
            <a:off x="7928698" y="26642752"/>
            <a:ext cx="6750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Multiplication in 16T1C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16T1C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: 2×6T SRAM cell + 4T computation logic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computation capacitor (MOMCAP)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weight is stored in 2 SRAM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Left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cell: MSB / right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cell: LSB</a:t>
            </a:r>
          </a:p>
          <a:p>
            <a:pPr marL="457200" lvl="1"/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Ternary activation is connected to source and drain of 4T computation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Ternary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shown in 1 computation capacitor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595179-A50C-446D-B7AF-75C1D621E7FF}"/>
              </a:ext>
            </a:extLst>
          </p:cNvPr>
          <p:cNvSpPr txBox="1"/>
          <p:nvPr/>
        </p:nvSpPr>
        <p:spPr>
          <a:xfrm>
            <a:off x="594307" y="31045497"/>
            <a:ext cx="1414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&lt;Column-wise Inter-bank Ternary MAC w/ Decision Thresholding&gt;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9FD5B2-5127-496F-A179-0381B58359B3}"/>
              </a:ext>
            </a:extLst>
          </p:cNvPr>
          <p:cNvSpPr txBox="1"/>
          <p:nvPr/>
        </p:nvSpPr>
        <p:spPr>
          <a:xfrm>
            <a:off x="7928698" y="31572554"/>
            <a:ext cx="68141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Add between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ADD/ACC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Column-wise MAC computation</a:t>
            </a:r>
          </a:p>
          <a:p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Computation logic of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Bitcells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in single column is linked to each other to compute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Weakness of charge-domain operation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Slow pull-up due to NMOS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Long MAC operation time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(10 ns)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Decision thresholding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(0.5 mV),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(3.0 ns)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70% less computation time than SOTA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ko-KR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B06005-B4C0-44F6-984A-5438F053A20C}"/>
              </a:ext>
            </a:extLst>
          </p:cNvPr>
          <p:cNvSpPr txBox="1"/>
          <p:nvPr/>
        </p:nvSpPr>
        <p:spPr>
          <a:xfrm>
            <a:off x="1678224" y="36064095"/>
            <a:ext cx="1250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&lt;Charge-based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Psum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Adder &amp; Flexible Data Mapping Strategy&gt;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EE4174-5F1B-4BE5-9090-EDF4E82AEA42}"/>
              </a:ext>
            </a:extLst>
          </p:cNvPr>
          <p:cNvSpPr txBox="1"/>
          <p:nvPr/>
        </p:nvSpPr>
        <p:spPr>
          <a:xfrm>
            <a:off x="7874633" y="36716259"/>
            <a:ext cx="68682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Charge-based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Psum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Adder (CPA)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ADC-less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Psum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computation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[-1,152,+1,152]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↔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[65 mV, 585 mV]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Pipeling between 4 TBA &amp; 4 CPAs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Perform layer (CONV/FC) in TNN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TNN acceleration with 56x less memory capacity than SOTA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ko-KR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5E7B26-059B-4E45-A6A6-1E7D64C1DCA3}"/>
              </a:ext>
            </a:extLst>
          </p:cNvPr>
          <p:cNvSpPr txBox="1"/>
          <p:nvPr/>
        </p:nvSpPr>
        <p:spPr>
          <a:xfrm>
            <a:off x="15634324" y="22848718"/>
            <a:ext cx="1386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Achieve high linearity and over 90% MAC accuracy during MAC operations in TBA ([-288,+288])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Achieve high linearity and ultra-low power during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Psum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computation in CPA ([-1,152,+1,152])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D251A9-BE4D-458E-A84B-63DABF79BD9B}"/>
              </a:ext>
            </a:extLst>
          </p:cNvPr>
          <p:cNvSpPr txBox="1"/>
          <p:nvPr/>
        </p:nvSpPr>
        <p:spPr>
          <a:xfrm>
            <a:off x="15617371" y="29954852"/>
            <a:ext cx="1398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Ternary-CIM is fabricated in TSMC 65 nm CMOS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VDD = 1.0 V / Frequency = 250 MHz / Power = 1.59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/ Capacity = 9.22 KB / Accuracy = 91.2 %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Achieve peak performance of 1,316 GOPS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and 823 TOPS/W energy efficiency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D65159-51A9-4C1F-876A-9972105A859E}"/>
              </a:ext>
            </a:extLst>
          </p:cNvPr>
          <p:cNvSpPr txBox="1"/>
          <p:nvPr/>
        </p:nvSpPr>
        <p:spPr>
          <a:xfrm>
            <a:off x="19168441" y="31142134"/>
            <a:ext cx="703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&lt;Performance Comparison Table&gt;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B75B97-03E2-4746-89D2-DAA643B12E5A}"/>
              </a:ext>
            </a:extLst>
          </p:cNvPr>
          <p:cNvSpPr txBox="1"/>
          <p:nvPr/>
        </p:nvSpPr>
        <p:spPr>
          <a:xfrm>
            <a:off x="15465390" y="39588339"/>
            <a:ext cx="14310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5609EA-A455-47FB-B37F-A046FB872FF5}"/>
              </a:ext>
            </a:extLst>
          </p:cNvPr>
          <p:cNvSpPr txBox="1"/>
          <p:nvPr/>
        </p:nvSpPr>
        <p:spPr>
          <a:xfrm>
            <a:off x="15613623" y="36926351"/>
            <a:ext cx="1398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weight are all ternary precision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Achieve up to 11.43 times higher energy efficiency compared to SOTA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DC3170-9255-414D-9E8E-2DE8C5F47B41}"/>
              </a:ext>
            </a:extLst>
          </p:cNvPr>
          <p:cNvSpPr txBox="1"/>
          <p:nvPr/>
        </p:nvSpPr>
        <p:spPr>
          <a:xfrm>
            <a:off x="15634324" y="37742699"/>
            <a:ext cx="13972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[11]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X. Si et al., "A Twin-8T SRAM Computation-in-Memory Unit-Macro for Multibit CNN-Based AI Edge Processors," in IEEE J. Solid-State Circuits, vol. 55, no. 1, pp. 189-202, Jan. 2020.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[15]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Valavi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 J.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Ramadge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Nestler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N. Verma, "A Mixed-Signal Binarized Convolutional-Neural-Network Accelerator Integrating Dense Weight Storage and Multiplication for Reduced Data Movement," in Proc. IEEE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VLSI Circuits (VLSIC), 2018, pp. 141-142.</a:t>
            </a:r>
          </a:p>
          <a:p>
            <a:r>
              <a:rPr lang="en-US" altLang="ko-KR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[19] S. Yin, Z. Jiang, J. -S. </a:t>
            </a:r>
            <a:r>
              <a:rPr lang="en-US" altLang="ko-KR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US" altLang="ko-KR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M. Seok, "XNOR-SRAM: In-Memory Computing SRAM Macro for Binary/Ternary Deep Neural Networks," IEEE J. Solid-State Circuits, vol. 55, no. 6, pp. 1733-1743, June 2020.</a:t>
            </a:r>
          </a:p>
          <a:p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altLang="ko-KR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Z. Jiang, S. Yin, J. -S. </a:t>
            </a:r>
            <a:r>
              <a:rPr lang="en-US" altLang="ko-KR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US" altLang="ko-KR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M. Seok, "C3SRAM: An In-Memory-Computing SRAM Macro Based on Robust Capacitive Coupling Computing Mechanism," in IEEE J. Solid-State Circuits, vol. 55, no. 7, pp. 1888-1897, July 2020.</a:t>
            </a:r>
            <a:endParaRPr lang="en-US" altLang="ko-KR" sz="12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[18] S. Jain, S. K. Gupta and A. Raghunathan, "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-DNN: Ternary In-Memory Accelerator for Deep Neural Networks," IEEE Trans. Very Large Scale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(VLSI) Syst., vol. 28, no. 7, pp. 1567-1577, July 2020.</a:t>
            </a:r>
            <a:endParaRPr lang="en-US" altLang="ko-KR" sz="12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A7EC25-0A16-417F-87BF-62696B65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8166" y="24349763"/>
            <a:ext cx="9792536" cy="569169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2578047-6DE0-4BEC-B43C-13DB04AAFFD1}"/>
              </a:ext>
            </a:extLst>
          </p:cNvPr>
          <p:cNvSpPr txBox="1"/>
          <p:nvPr/>
        </p:nvSpPr>
        <p:spPr>
          <a:xfrm>
            <a:off x="17077743" y="23822584"/>
            <a:ext cx="1108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&lt;Photograph of Chip Layout and Chip Specification&gt;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C697C6E-F1E8-45AE-B5E8-60750B5883AF}"/>
              </a:ext>
            </a:extLst>
          </p:cNvPr>
          <p:cNvSpPr txBox="1"/>
          <p:nvPr/>
        </p:nvSpPr>
        <p:spPr>
          <a:xfrm>
            <a:off x="17077743" y="9520806"/>
            <a:ext cx="1108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&lt;Simulation Results for Ternary-CIM&gt;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957F5D40-5599-452B-80FC-79305F6C5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67" y="26628344"/>
            <a:ext cx="6996368" cy="2418291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F372DF69-20EF-4BFC-9F51-F39BBADCF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19" y="28990092"/>
            <a:ext cx="7111048" cy="2011678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502700D5-3014-40A4-A16B-3BCA2DC99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288" y="36653089"/>
            <a:ext cx="3771649" cy="3562113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B5589AB4-2C5C-4CCD-8ED3-D6DA61F1A1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752" y="38500709"/>
            <a:ext cx="3390879" cy="1788801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D435C84D-3467-4384-B79C-ACDE5AC5D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751" y="36653089"/>
            <a:ext cx="3390879" cy="1806723"/>
          </a:xfrm>
          <a:prstGeom prst="rect">
            <a:avLst/>
          </a:prstGeom>
        </p:spPr>
      </p:pic>
      <p:sp>
        <p:nvSpPr>
          <p:cNvPr id="99" name="TextBox 57">
            <a:extLst>
              <a:ext uri="{FF2B5EF4-FFF2-40B4-BE49-F238E27FC236}">
                <a16:creationId xmlns:a16="http://schemas.microsoft.com/office/drawing/2014/main" id="{258F040C-1505-40AC-87E3-F84B89CEE8F2}"/>
              </a:ext>
            </a:extLst>
          </p:cNvPr>
          <p:cNvSpPr txBox="1"/>
          <p:nvPr/>
        </p:nvSpPr>
        <p:spPr>
          <a:xfrm>
            <a:off x="1221033" y="14021864"/>
            <a:ext cx="1286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 Multi-bit CIM and Binary CIM&gt;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1CD7822-4D79-4C21-8284-1CD9B9793C1E}"/>
              </a:ext>
            </a:extLst>
          </p:cNvPr>
          <p:cNvSpPr txBox="1"/>
          <p:nvPr/>
        </p:nvSpPr>
        <p:spPr>
          <a:xfrm>
            <a:off x="7874630" y="14715998"/>
            <a:ext cx="6991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Multi-bit CIM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Image classification accuracy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Energy efficiency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Binary CIM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Image classification accuracy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Energy efficiency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ko-KR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Ternary Neural Network (TNN): compromise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04" name="TextBox 57">
            <a:extLst>
              <a:ext uri="{FF2B5EF4-FFF2-40B4-BE49-F238E27FC236}">
                <a16:creationId xmlns:a16="http://schemas.microsoft.com/office/drawing/2014/main" id="{42D0E2F0-3A02-4777-9883-5582D0797335}"/>
              </a:ext>
            </a:extLst>
          </p:cNvPr>
          <p:cNvSpPr txBox="1"/>
          <p:nvPr/>
        </p:nvSpPr>
        <p:spPr>
          <a:xfrm>
            <a:off x="1985571" y="20361049"/>
            <a:ext cx="1133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&lt;Ternary-CIM for Ternary Neural Network Acceleration&gt;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F8F2D61-F924-4858-A739-D191ACA58428}"/>
              </a:ext>
            </a:extLst>
          </p:cNvPr>
          <p:cNvSpPr txBox="1"/>
          <p:nvPr/>
        </p:nvSpPr>
        <p:spPr>
          <a:xfrm>
            <a:off x="7874630" y="20959268"/>
            <a:ext cx="6991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Ternary-CIM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Banks (TBB)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 Ternary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Arrays (TBA)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96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×32 16T1C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in each TBA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4 Charge-based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Psum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Adder (CPA)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Ternary-CIM enables efficient TNN operation, with pipelined TBA/TBB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:a16="http://schemas.microsoft.com/office/drawing/2014/main" id="{74CE0F28-5731-40AC-AF5D-914DF0B22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94" y="20945874"/>
            <a:ext cx="7321636" cy="3244212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780168BA-0D30-4F72-B100-1507627F6E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17" y="10124263"/>
            <a:ext cx="6942408" cy="3902988"/>
          </a:xfrm>
          <a:prstGeom prst="rect">
            <a:avLst/>
          </a:prstGeom>
        </p:spPr>
      </p:pic>
      <p:pic>
        <p:nvPicPr>
          <p:cNvPr id="145" name="그림 144">
            <a:extLst>
              <a:ext uri="{FF2B5EF4-FFF2-40B4-BE49-F238E27FC236}">
                <a16:creationId xmlns:a16="http://schemas.microsoft.com/office/drawing/2014/main" id="{36DA0C18-1B45-4A79-8B23-58173D2A59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559" y="31618605"/>
            <a:ext cx="7079976" cy="452454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3B22D06-9729-43D5-8755-E961F7C0EC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3471" y="9997742"/>
            <a:ext cx="14385864" cy="129462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9CAB7B-159B-48E2-BFC3-5BC9FF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322" y="4543"/>
            <a:ext cx="3463892" cy="34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4449</TotalTime>
  <Words>833</Words>
  <Application>Microsoft Office PowerPoint</Application>
  <PresentationFormat>사용자 지정</PresentationFormat>
  <Paragraphs>89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KoPub돋움체 Bold</vt:lpstr>
      <vt:lpstr>Arial</vt:lpstr>
      <vt:lpstr>Calibri</vt:lpstr>
      <vt:lpstr>Calibri Light</vt:lpstr>
      <vt:lpstr>Wingdings</vt:lpstr>
      <vt:lpstr>맑은 고딕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UNIST</cp:lastModifiedBy>
  <cp:revision>354</cp:revision>
  <cp:lastPrinted>2022-05-12T08:27:45Z</cp:lastPrinted>
  <dcterms:created xsi:type="dcterms:W3CDTF">2018-03-08T06:02:33Z</dcterms:created>
  <dcterms:modified xsi:type="dcterms:W3CDTF">2023-06-22T13:14:41Z</dcterms:modified>
</cp:coreProperties>
</file>